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customXml/itemProps4.xml" ContentType="application/vnd.openxmlformats-officedocument.customXml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5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5"/>
  </p:sldMasterIdLst>
  <p:notesMasterIdLst>
    <p:notesMasterId r:id="rId28"/>
  </p:notesMasterIdLst>
  <p:handoutMasterIdLst>
    <p:handoutMasterId r:id="rId29"/>
  </p:handoutMasterIdLst>
  <p:sldIdLst>
    <p:sldId id="301" r:id="rId6"/>
    <p:sldId id="302" r:id="rId7"/>
    <p:sldId id="303" r:id="rId8"/>
    <p:sldId id="393" r:id="rId9"/>
    <p:sldId id="394" r:id="rId10"/>
    <p:sldId id="395" r:id="rId11"/>
    <p:sldId id="396" r:id="rId12"/>
    <p:sldId id="397" r:id="rId13"/>
    <p:sldId id="391" r:id="rId14"/>
    <p:sldId id="399" r:id="rId15"/>
    <p:sldId id="398" r:id="rId16"/>
    <p:sldId id="400" r:id="rId17"/>
    <p:sldId id="401" r:id="rId18"/>
    <p:sldId id="402" r:id="rId19"/>
    <p:sldId id="404" r:id="rId20"/>
    <p:sldId id="403" r:id="rId21"/>
    <p:sldId id="405" r:id="rId22"/>
    <p:sldId id="406" r:id="rId23"/>
    <p:sldId id="407" r:id="rId24"/>
    <p:sldId id="411" r:id="rId25"/>
    <p:sldId id="412" r:id="rId26"/>
    <p:sldId id="413" r:id="rId27"/>
  </p:sldIdLst>
  <p:sldSz cx="9144000" cy="6858000" type="screen4x3"/>
  <p:notesSz cx="6946900" cy="9220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4">
          <p15:clr>
            <a:srgbClr val="A4A3A4"/>
          </p15:clr>
        </p15:guide>
        <p15:guide id="2" pos="218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336600"/>
    <a:srgbClr val="003300"/>
    <a:srgbClr val="808000"/>
    <a:srgbClr val="FF3300"/>
    <a:srgbClr val="E9E400"/>
    <a:srgbClr val="FFD47D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53" autoAdjust="0"/>
    <p:restoredTop sz="94675" autoAdjust="0"/>
  </p:normalViewPr>
  <p:slideViewPr>
    <p:cSldViewPr>
      <p:cViewPr>
        <p:scale>
          <a:sx n="100" d="100"/>
          <a:sy n="100" d="100"/>
        </p:scale>
        <p:origin x="-1422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3" d="100"/>
          <a:sy n="93" d="100"/>
        </p:scale>
        <p:origin x="-2934" y="-102"/>
      </p:cViewPr>
      <p:guideLst>
        <p:guide orient="horz" pos="2904"/>
        <p:guide pos="218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customXml" Target="../customXml/item5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8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>
            <a:extLst>
              <a:ext uri="{FF2B5EF4-FFF2-40B4-BE49-F238E27FC236}">
                <a16:creationId xmlns:a16="http://schemas.microsoft.com/office/drawing/2014/main" id="{8C115B72-2559-37AF-E81B-31F1F186761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1027">
            <a:extLst>
              <a:ext uri="{FF2B5EF4-FFF2-40B4-BE49-F238E27FC236}">
                <a16:creationId xmlns:a16="http://schemas.microsoft.com/office/drawing/2014/main" id="{1EB2AF31-EAB2-57FE-96E8-40BA39EA8DA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5413" y="0"/>
            <a:ext cx="3011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algn="r"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1028">
            <a:extLst>
              <a:ext uri="{FF2B5EF4-FFF2-40B4-BE49-F238E27FC236}">
                <a16:creationId xmlns:a16="http://schemas.microsoft.com/office/drawing/2014/main" id="{DFC5BF57-9CD8-6E5A-8C93-39F29AF2F52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9825"/>
            <a:ext cx="30114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3" name="Rectangle 1029">
            <a:extLst>
              <a:ext uri="{FF2B5EF4-FFF2-40B4-BE49-F238E27FC236}">
                <a16:creationId xmlns:a16="http://schemas.microsoft.com/office/drawing/2014/main" id="{4DB59B28-F719-F279-07EC-8FCDCAFB3CE2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5413" y="8759825"/>
            <a:ext cx="30114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5EBDA75A-CF86-4F5E-8899-A037D14C79D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4744760B-8491-6DF8-47C2-8C40AEDDE3B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E240178D-3516-1C50-D823-582B949080F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35413" y="0"/>
            <a:ext cx="3011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algn="r"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>
            <a:extLst>
              <a:ext uri="{FF2B5EF4-FFF2-40B4-BE49-F238E27FC236}">
                <a16:creationId xmlns:a16="http://schemas.microsoft.com/office/drawing/2014/main" id="{F08E2889-2867-8D29-CC7F-5E59E589D837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68400" y="690563"/>
            <a:ext cx="4611688" cy="3459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E336FB04-3C2E-6B3F-1CAB-DBC19C755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4379913"/>
            <a:ext cx="509270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A1CBFC20-86D3-13B8-313A-7CDF0A5AAB1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9825"/>
            <a:ext cx="30114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37FF468D-D958-3171-D7D6-7C7EEBA899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5413" y="8759825"/>
            <a:ext cx="30114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7C197F9B-4E23-4456-AF5C-6C61B8E8728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2AA89ADF-B008-9D82-F47C-62F5C5F9255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20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207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9420D67-E63F-4DE7-9215-EF997EFDAF32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06383EE3-379D-850B-CC02-A28657C86CB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68400" y="690563"/>
            <a:ext cx="4610100" cy="3459162"/>
          </a:xfrm>
          <a:ln/>
        </p:spPr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37964E77-0AF7-B4DD-EA7D-4EFCC7DEE6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CC09F6B-A8B1-ADA2-7443-642F52D4FB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BAD1216-BB00-D091-260E-5D4EDE93695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9D4E290-776D-123B-3AE1-507FCB7E01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337513-B946-419B-9CB7-900D51D814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1515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FD22924-83C4-4742-5975-0A6C20CD9D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FCBC916-4213-389F-A58F-1CA344E5E8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5575FFC-0B8D-5F37-E531-5253A240F4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AFB20-F940-4734-9526-4235E4BD07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9078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C5CE935-EE6C-ACFC-15F6-FBF11D626B0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C94BBC3-5B33-A95A-8455-0E5BE719F7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0A36C6C-8593-3D45-3793-E71B1F9BB7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7D7344-D0F0-4D21-8CB3-F98B7BD424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0145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B713311-D957-6B97-F0B7-C04DF86438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F11F876-9FCF-6368-C86B-2E75A97BB9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2DA95B6-798C-57B8-49EE-2F45864DF9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F3DB3F-FF59-420F-A868-BB981F5369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5598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CEB865C-D6CF-A631-11AC-1B1EA1A0CC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DDF6A30-ED5B-7293-986F-8179D36EBED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AE0A36F-79B8-ED8E-7A5E-5E17D962510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1CCE1A-BB4F-454F-A7DE-4FD91E8DE6A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5172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79ED3D-47EC-5D23-9F3B-73956ECAEC0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B617C40-3660-2B96-FC72-CCD281ECBBE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466F63-83D5-B422-213F-8CB712B303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D6083B-61F6-4DE8-90C4-85706E44B5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6182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A7959DC-2362-FB26-DA1F-57B8D3DC89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5177798-9A6D-33A1-9542-86CF3903A31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D7F03F9-1CC4-D70A-9191-D1E1E79A70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13064E-96D0-4D0D-A551-F3585E9D23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933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CD9441A-A128-E534-6144-1DF4EAC31AC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B5AA797-2F8F-36C2-E4FE-ACFBE01DA2D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C893A9F-FC46-4943-BA8B-BF46E736F7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C0D7FE-BF1A-444E-8302-0FB055A628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2490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DCD99276-2D7D-D7C6-498A-8253B7F3C2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A32B847-87F9-F00E-75A2-DE2C741053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4DC9388-F881-7EF5-CECC-8CCAB41BC5B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1C8747-C2B4-43C8-8FC9-93264369416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4107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F7586BA-418B-3E84-5193-2721E14ED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1E5CB55-2F6A-B9FF-D971-7AEA6C708F6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B5ED6A5-02AA-3119-765C-2E71699C92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409E80-8407-4640-9194-A72F16C78E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1722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FE30F8-8850-42D8-65EC-B5E11A6949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AFC843-013E-9B9D-6C02-BCA8633F51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F585990-4CB7-BE8C-F968-364E98461D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F712B2-76A4-4EBA-9F62-09799D76FA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8455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B959309-37B7-4413-01CF-AAC5CF1606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B10E419-8281-E7B5-12C1-0B3E1E77F7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0420" name="Rectangle 4">
            <a:extLst>
              <a:ext uri="{FF2B5EF4-FFF2-40B4-BE49-F238E27FC236}">
                <a16:creationId xmlns:a16="http://schemas.microsoft.com/office/drawing/2014/main" id="{35C815FF-1D70-AC26-A665-790688D2159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1" name="Rectangle 5">
            <a:extLst>
              <a:ext uri="{FF2B5EF4-FFF2-40B4-BE49-F238E27FC236}">
                <a16:creationId xmlns:a16="http://schemas.microsoft.com/office/drawing/2014/main" id="{CF4647FA-9955-471D-8805-6FC88694424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2" name="Rectangle 6">
            <a:extLst>
              <a:ext uri="{FF2B5EF4-FFF2-40B4-BE49-F238E27FC236}">
                <a16:creationId xmlns:a16="http://schemas.microsoft.com/office/drawing/2014/main" id="{B897146E-1DF0-80D8-6705-6533252C513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4C9A434-E3A7-46DA-8862-40EA209E840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C0CE1FBF-47E4-7FFD-0613-95FF55D1706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838200" cy="6858000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3A3A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</a:endParaRPr>
          </a:p>
        </p:txBody>
      </p:sp>
      <p:graphicFrame>
        <p:nvGraphicFramePr>
          <p:cNvPr id="1032" name="Object 8">
            <a:extLst>
              <a:ext uri="{FF2B5EF4-FFF2-40B4-BE49-F238E27FC236}">
                <a16:creationId xmlns:a16="http://schemas.microsoft.com/office/drawing/2014/main" id="{362D73A6-7107-D5DB-24CD-88A233E08063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1600200" y="0"/>
          <a:ext cx="6802438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Photo Editor Photo" r:id="rId14" imgW="19571429" imgH="19733333" progId="MSPhotoEd.3">
                  <p:embed/>
                </p:oleObj>
              </mc:Choice>
              <mc:Fallback>
                <p:oleObj name="Photo Editor Photo" r:id="rId14" imgW="19571429" imgH="19733333" progId="MSPhotoEd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lum bright="82000" contrast="-7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0"/>
                        <a:ext cx="6802438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3">
            <a:extLst>
              <a:ext uri="{FF2B5EF4-FFF2-40B4-BE49-F238E27FC236}">
                <a16:creationId xmlns:a16="http://schemas.microsoft.com/office/drawing/2014/main" id="{AD96205C-7BC2-51AE-D589-4A2A4808E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33B055D-CFB9-4BB4-A233-42873C371AA3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400"/>
          </a:p>
        </p:txBody>
      </p:sp>
      <p:sp>
        <p:nvSpPr>
          <p:cNvPr id="64514" name="Text Box 2">
            <a:extLst>
              <a:ext uri="{FF2B5EF4-FFF2-40B4-BE49-F238E27FC236}">
                <a16:creationId xmlns:a16="http://schemas.microsoft.com/office/drawing/2014/main" id="{3869597A-EAD4-894F-B713-655A5E5FC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0"/>
            <a:ext cx="86106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800" b="1" dirty="0">
                <a:solidFill>
                  <a:srgbClr val="808000"/>
                </a:solidFill>
                <a:latin typeface="+mj-lt"/>
              </a:rPr>
              <a:t>PREPARE FOR INSTRUCTION</a:t>
            </a:r>
          </a:p>
          <a:p>
            <a:pPr algn="ctr">
              <a:spcBef>
                <a:spcPct val="50000"/>
              </a:spcBef>
              <a:defRPr/>
            </a:pPr>
            <a:endParaRPr lang="en-US" sz="4800" b="1" dirty="0">
              <a:solidFill>
                <a:srgbClr val="808000"/>
              </a:solidFill>
              <a:latin typeface="+mj-lt"/>
            </a:endParaRPr>
          </a:p>
          <a:p>
            <a:pPr algn="ctr">
              <a:spcBef>
                <a:spcPct val="50000"/>
              </a:spcBef>
              <a:defRPr/>
            </a:pPr>
            <a:r>
              <a:rPr lang="en-US" sz="3200" b="1" dirty="0">
                <a:solidFill>
                  <a:srgbClr val="808000"/>
                </a:solidFill>
                <a:latin typeface="+mj-lt"/>
              </a:rPr>
              <a:t>MAIB1005</a:t>
            </a:r>
            <a:endParaRPr lang="en-US" sz="3200" b="1" i="1" dirty="0">
              <a:solidFill>
                <a:srgbClr val="808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4515" name="Text Box 3">
            <a:extLst>
              <a:ext uri="{FF2B5EF4-FFF2-40B4-BE49-F238E27FC236}">
                <a16:creationId xmlns:a16="http://schemas.microsoft.com/office/drawing/2014/main" id="{0F413C9C-7F3B-FBA5-AC71-CAA19BCCB8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6156325"/>
            <a:ext cx="7810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600" b="1" i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Marine Corps Martial Arts Program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>
            <a:extLst>
              <a:ext uri="{FF2B5EF4-FFF2-40B4-BE49-F238E27FC236}">
                <a16:creationId xmlns:a16="http://schemas.microsoft.com/office/drawing/2014/main" id="{46FB49AC-F3EB-B5CC-B74A-0A73896ED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CF585A3-8EA1-482F-B446-FED9283AA1BD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AF21A34E-F62D-0967-9FAA-1AF6BF1671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3541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Types of Rehearsals</a:t>
            </a:r>
          </a:p>
        </p:txBody>
      </p:sp>
      <p:sp>
        <p:nvSpPr>
          <p:cNvPr id="11268" name="Rectangle 2">
            <a:extLst>
              <a:ext uri="{FF2B5EF4-FFF2-40B4-BE49-F238E27FC236}">
                <a16:creationId xmlns:a16="http://schemas.microsoft.com/office/drawing/2014/main" id="{6997C2EC-9D90-3839-466E-B12A6BB2EF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825" y="28956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CONDUCT REHEARSALS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>
            <a:extLst>
              <a:ext uri="{FF2B5EF4-FFF2-40B4-BE49-F238E27FC236}">
                <a16:creationId xmlns:a16="http://schemas.microsoft.com/office/drawing/2014/main" id="{BA7141C5-466B-F128-6EA0-7FA3079F2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0573C558-476C-42CC-B68D-3B58B2AB1CC8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1564D871-41B6-DDD8-79E7-2C409673FC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1699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How to Rehearse</a:t>
            </a:r>
          </a:p>
        </p:txBody>
      </p:sp>
      <p:sp>
        <p:nvSpPr>
          <p:cNvPr id="12292" name="Rectangle 2">
            <a:extLst>
              <a:ext uri="{FF2B5EF4-FFF2-40B4-BE49-F238E27FC236}">
                <a16:creationId xmlns:a16="http://schemas.microsoft.com/office/drawing/2014/main" id="{0B266FB3-449A-48C0-7078-CF677581E3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CONDUCT REHEARSALS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051CBE4D-90CE-7DCF-9C4C-60DA4F0F3BE4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Types of Rehearsals</a:t>
            </a:r>
          </a:p>
          <a:p>
            <a:pPr eaLnBrk="1" hangingPunct="1">
              <a:defRPr/>
            </a:pPr>
            <a:r>
              <a:rPr lang="en-US" dirty="0"/>
              <a:t>Individual</a:t>
            </a:r>
          </a:p>
          <a:p>
            <a:pPr lvl="1" eaLnBrk="1" hangingPunct="1">
              <a:defRPr/>
            </a:pPr>
            <a:r>
              <a:rPr lang="en-US" dirty="0"/>
              <a:t>Alone, anytime, anywhere</a:t>
            </a:r>
          </a:p>
          <a:p>
            <a:pPr eaLnBrk="1" hangingPunct="1">
              <a:defRPr/>
            </a:pPr>
            <a:r>
              <a:rPr lang="en-US" dirty="0"/>
              <a:t>Small Critical Audience</a:t>
            </a:r>
          </a:p>
          <a:p>
            <a:pPr lvl="1" eaLnBrk="1" hangingPunct="1">
              <a:defRPr/>
            </a:pPr>
            <a:r>
              <a:rPr lang="en-US" dirty="0"/>
              <a:t>Constructive feedback</a:t>
            </a:r>
          </a:p>
          <a:p>
            <a:pPr lvl="1" eaLnBrk="1" hangingPunct="1">
              <a:defRPr/>
            </a:pPr>
            <a:r>
              <a:rPr lang="en-US" dirty="0"/>
              <a:t>Thick skin</a:t>
            </a:r>
          </a:p>
          <a:p>
            <a:pPr eaLnBrk="1" hangingPunct="1">
              <a:defRPr/>
            </a:pPr>
            <a:r>
              <a:rPr lang="en-US" dirty="0"/>
              <a:t>Dress</a:t>
            </a:r>
          </a:p>
          <a:p>
            <a:pPr lvl="1" eaLnBrk="1" hangingPunct="1">
              <a:defRPr/>
            </a:pPr>
            <a:r>
              <a:rPr lang="en-US" dirty="0"/>
              <a:t>Final rehearsal</a:t>
            </a:r>
          </a:p>
          <a:p>
            <a:pPr lvl="1" eaLnBrk="1" hangingPunct="1">
              <a:defRPr/>
            </a:pPr>
            <a:r>
              <a:rPr lang="en-US" dirty="0"/>
              <a:t>Instructional setting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>
            <a:extLst>
              <a:ext uri="{FF2B5EF4-FFF2-40B4-BE49-F238E27FC236}">
                <a16:creationId xmlns:a16="http://schemas.microsoft.com/office/drawing/2014/main" id="{71B74084-703D-0801-8201-B8F1D4513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A7225FE-550B-4EB7-AFBE-5939A8E8C2B2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2724B8B8-42EE-AD52-A1D0-947E925E88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5319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Evidence of Rehearsals</a:t>
            </a:r>
          </a:p>
        </p:txBody>
      </p:sp>
      <p:sp>
        <p:nvSpPr>
          <p:cNvPr id="13316" name="Rectangle 2">
            <a:extLst>
              <a:ext uri="{FF2B5EF4-FFF2-40B4-BE49-F238E27FC236}">
                <a16:creationId xmlns:a16="http://schemas.microsoft.com/office/drawing/2014/main" id="{620B9542-CC60-7799-501D-EDAD5DE90F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CONDUCT REHEARSALS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3122791D-C354-C18D-1C73-906030E9AB50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How to Rehearse</a:t>
            </a:r>
          </a:p>
          <a:p>
            <a:pPr eaLnBrk="1" hangingPunct="1">
              <a:defRPr/>
            </a:pPr>
            <a:r>
              <a:rPr lang="en-US" dirty="0"/>
              <a:t>Avoid memorization</a:t>
            </a:r>
          </a:p>
          <a:p>
            <a:pPr lvl="1" eaLnBrk="1" hangingPunct="1">
              <a:defRPr/>
            </a:pPr>
            <a:r>
              <a:rPr lang="en-US" dirty="0"/>
              <a:t>Review lesson plan, research references</a:t>
            </a:r>
          </a:p>
          <a:p>
            <a:pPr lvl="1" eaLnBrk="1" hangingPunct="1">
              <a:defRPr/>
            </a:pPr>
            <a:r>
              <a:rPr lang="en-US" dirty="0"/>
              <a:t>Review materials, review media</a:t>
            </a:r>
          </a:p>
          <a:p>
            <a:pPr eaLnBrk="1" hangingPunct="1">
              <a:defRPr/>
            </a:pPr>
            <a:r>
              <a:rPr lang="en-US" dirty="0"/>
              <a:t>Rehearse by parts</a:t>
            </a:r>
          </a:p>
          <a:p>
            <a:pPr eaLnBrk="1" hangingPunct="1">
              <a:defRPr/>
            </a:pPr>
            <a:r>
              <a:rPr lang="en-US" dirty="0"/>
              <a:t>Rehearse for criticism</a:t>
            </a:r>
          </a:p>
          <a:p>
            <a:pPr eaLnBrk="1" hangingPunct="1">
              <a:defRPr/>
            </a:pPr>
            <a:r>
              <a:rPr lang="en-US" dirty="0"/>
              <a:t>Rehearse the whole lesson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>
            <a:extLst>
              <a:ext uri="{FF2B5EF4-FFF2-40B4-BE49-F238E27FC236}">
                <a16:creationId xmlns:a16="http://schemas.microsoft.com/office/drawing/2014/main" id="{1ABF533E-78B0-5267-8DAE-EE618AB15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127FCD9-C86E-4071-88BD-2AF9A7351C55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FFA4C07F-FA3F-C641-5477-B8DFE908D9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758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  <p:sp>
        <p:nvSpPr>
          <p:cNvPr id="14340" name="Rectangle 2">
            <a:extLst>
              <a:ext uri="{FF2B5EF4-FFF2-40B4-BE49-F238E27FC236}">
                <a16:creationId xmlns:a16="http://schemas.microsoft.com/office/drawing/2014/main" id="{3AB31A22-B703-4A7E-CDFD-60FC04C01D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CONDUCT REHEARSALS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C260C76B-6320-8674-2FE4-291F8559EC05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Evidence of Rehearsals</a:t>
            </a:r>
          </a:p>
          <a:p>
            <a:pPr eaLnBrk="1" hangingPunct="1">
              <a:defRPr/>
            </a:pPr>
            <a:r>
              <a:rPr lang="en-US" dirty="0"/>
              <a:t>Presentation flows smoothly</a:t>
            </a:r>
          </a:p>
          <a:p>
            <a:pPr eaLnBrk="1" hangingPunct="1">
              <a:defRPr/>
            </a:pPr>
            <a:r>
              <a:rPr lang="en-US" dirty="0"/>
              <a:t>Instructor appears knowledgeable</a:t>
            </a:r>
          </a:p>
          <a:p>
            <a:pPr eaLnBrk="1" hangingPunct="1">
              <a:defRPr/>
            </a:pPr>
            <a:r>
              <a:rPr lang="en-US" dirty="0"/>
              <a:t>Instructor appears comfortable</a:t>
            </a:r>
          </a:p>
          <a:p>
            <a:pPr eaLnBrk="1" hangingPunct="1">
              <a:defRPr/>
            </a:pPr>
            <a:r>
              <a:rPr lang="en-US" dirty="0"/>
              <a:t>Time limit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3C474442-992E-E984-CE77-8AA0979708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15363" name="Slide Number Placeholder 5">
            <a:extLst>
              <a:ext uri="{FF2B5EF4-FFF2-40B4-BE49-F238E27FC236}">
                <a16:creationId xmlns:a16="http://schemas.microsoft.com/office/drawing/2014/main" id="{591F2085-B598-1D45-23A2-BD891E609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D2162EE-17DF-409D-A7AA-4C51E4C41459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A6EF53B6-61C9-C001-4BBD-C3AD980B3E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6613525"/>
            <a:ext cx="2324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Prepare the Instructional Environment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>
            <a:extLst>
              <a:ext uri="{FF2B5EF4-FFF2-40B4-BE49-F238E27FC236}">
                <a16:creationId xmlns:a16="http://schemas.microsoft.com/office/drawing/2014/main" id="{C1D09E54-5589-BFC4-70E2-E9835DDD5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32B2CA2-61EE-4BEF-810B-9DD499CB11ED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282C524F-CBAC-C331-DDF6-B6D607589D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2003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Prepare the Instructional Setting</a:t>
            </a:r>
          </a:p>
        </p:txBody>
      </p:sp>
      <p:sp>
        <p:nvSpPr>
          <p:cNvPr id="16388" name="Rectangle 2">
            <a:extLst>
              <a:ext uri="{FF2B5EF4-FFF2-40B4-BE49-F238E27FC236}">
                <a16:creationId xmlns:a16="http://schemas.microsoft.com/office/drawing/2014/main" id="{85612081-D3E2-5BD0-0A4D-E34DCB6263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825" y="28956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PRERARE THE INSTRUCTION ENVIRONMENT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>
            <a:extLst>
              <a:ext uri="{FF2B5EF4-FFF2-40B4-BE49-F238E27FC236}">
                <a16:creationId xmlns:a16="http://schemas.microsoft.com/office/drawing/2014/main" id="{DA8F3952-74F0-3219-5A8F-D5E8509C2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06B346E9-D34A-42DD-B7B9-D416248EAA0E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F31A436A-CA6C-D683-CB81-5A308DE33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736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Prepare Media / Equipment</a:t>
            </a:r>
          </a:p>
        </p:txBody>
      </p:sp>
      <p:sp>
        <p:nvSpPr>
          <p:cNvPr id="17412" name="Rectangle 2">
            <a:extLst>
              <a:ext uri="{FF2B5EF4-FFF2-40B4-BE49-F238E27FC236}">
                <a16:creationId xmlns:a16="http://schemas.microsoft.com/office/drawing/2014/main" id="{A05B1868-FA74-977E-E19A-26C0D29DC9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PREPARE THE INSTRUCTIONAL ENVIRONMENT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4A1A05A2-31FB-95B6-12DC-3F0B4C036FE5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Prepare the Instructional Setting</a:t>
            </a:r>
          </a:p>
          <a:p>
            <a:pPr eaLnBrk="1" hangingPunct="1">
              <a:defRPr/>
            </a:pPr>
            <a:r>
              <a:rPr lang="en-US" dirty="0"/>
              <a:t>Replicates job setting</a:t>
            </a:r>
          </a:p>
          <a:p>
            <a:pPr eaLnBrk="1" hangingPunct="1">
              <a:defRPr/>
            </a:pPr>
            <a:r>
              <a:rPr lang="en-US" dirty="0"/>
              <a:t>Lighting and ventilation</a:t>
            </a:r>
          </a:p>
          <a:p>
            <a:pPr eaLnBrk="1" hangingPunct="1">
              <a:defRPr/>
            </a:pPr>
            <a:r>
              <a:rPr lang="en-US" dirty="0"/>
              <a:t>Chairs and desks</a:t>
            </a:r>
          </a:p>
          <a:p>
            <a:pPr eaLnBrk="1" hangingPunct="1">
              <a:defRPr/>
            </a:pPr>
            <a:r>
              <a:rPr lang="en-US" dirty="0"/>
              <a:t>Distractions removed</a:t>
            </a:r>
          </a:p>
          <a:p>
            <a:pPr eaLnBrk="1" hangingPunct="1">
              <a:defRPr/>
            </a:pPr>
            <a:r>
              <a:rPr lang="en-US" dirty="0"/>
              <a:t>Alternate site</a:t>
            </a:r>
          </a:p>
          <a:p>
            <a:pPr eaLnBrk="1" hangingPunct="1">
              <a:defRPr/>
            </a:pPr>
            <a:r>
              <a:rPr lang="en-US" dirty="0"/>
              <a:t>Safety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>
            <a:extLst>
              <a:ext uri="{FF2B5EF4-FFF2-40B4-BE49-F238E27FC236}">
                <a16:creationId xmlns:a16="http://schemas.microsoft.com/office/drawing/2014/main" id="{03641DAA-07AE-3636-D005-98B0BBCB6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DAF2B97-7020-4893-A1E6-8A40DF70789C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C87E3D22-A960-6C24-90A4-B30F440D92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5382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Brief Support Personnel</a:t>
            </a:r>
          </a:p>
        </p:txBody>
      </p:sp>
      <p:sp>
        <p:nvSpPr>
          <p:cNvPr id="18436" name="Rectangle 2">
            <a:extLst>
              <a:ext uri="{FF2B5EF4-FFF2-40B4-BE49-F238E27FC236}">
                <a16:creationId xmlns:a16="http://schemas.microsoft.com/office/drawing/2014/main" id="{1375EB2E-2050-356A-E690-4784E51F0C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PREPARE THE INSTRUCTIONAL ENVIRONMENT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E56EA431-6D61-91B3-B5C0-68A5D1DB1B70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Prepare Media / Equipment</a:t>
            </a:r>
          </a:p>
          <a:p>
            <a:pPr eaLnBrk="1" hangingPunct="1">
              <a:defRPr/>
            </a:pPr>
            <a:r>
              <a:rPr lang="en-US" dirty="0"/>
              <a:t>Projector, computer, dry erase board</a:t>
            </a:r>
          </a:p>
          <a:p>
            <a:pPr eaLnBrk="1" hangingPunct="1">
              <a:defRPr/>
            </a:pPr>
            <a:r>
              <a:rPr lang="en-US" dirty="0"/>
              <a:t>PowerPoint, audio, video</a:t>
            </a:r>
          </a:p>
          <a:p>
            <a:pPr eaLnBrk="1" hangingPunct="1">
              <a:defRPr/>
            </a:pPr>
            <a:r>
              <a:rPr lang="en-US" dirty="0"/>
              <a:t>Operational checks</a:t>
            </a:r>
          </a:p>
          <a:p>
            <a:pPr eaLnBrk="1" hangingPunct="1">
              <a:defRPr/>
            </a:pPr>
            <a:r>
              <a:rPr lang="en-US" dirty="0"/>
              <a:t>Easily seen and heard</a:t>
            </a:r>
          </a:p>
          <a:p>
            <a:pPr eaLnBrk="1" hangingPunct="1">
              <a:defRPr/>
            </a:pPr>
            <a:r>
              <a:rPr lang="en-US" dirty="0"/>
              <a:t>Good condition</a:t>
            </a:r>
          </a:p>
          <a:p>
            <a:pPr eaLnBrk="1" hangingPunct="1">
              <a:defRPr/>
            </a:pPr>
            <a:r>
              <a:rPr lang="en-US" dirty="0"/>
              <a:t>Appropriate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>
            <a:extLst>
              <a:ext uri="{FF2B5EF4-FFF2-40B4-BE49-F238E27FC236}">
                <a16:creationId xmlns:a16="http://schemas.microsoft.com/office/drawing/2014/main" id="{9D59E5E6-FF1E-13F5-9275-4F18A2F17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74D7811-22F9-43F2-9E65-0480DFFACA66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0E5310DA-A042-6E80-2D0C-ECCAED694F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6613525"/>
            <a:ext cx="2995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Prepare Student Materials / Personal Appearance</a:t>
            </a:r>
          </a:p>
        </p:txBody>
      </p:sp>
      <p:sp>
        <p:nvSpPr>
          <p:cNvPr id="19460" name="Rectangle 2">
            <a:extLst>
              <a:ext uri="{FF2B5EF4-FFF2-40B4-BE49-F238E27FC236}">
                <a16:creationId xmlns:a16="http://schemas.microsoft.com/office/drawing/2014/main" id="{9D104F38-7E74-988F-9D36-627D33E95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PREPARE THE INSTRUCTIONAL ENVIRONMENT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3F2F42F8-9D5A-6F73-D8D0-520B7119F561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Brief Support Personnel</a:t>
            </a:r>
          </a:p>
          <a:p>
            <a:pPr eaLnBrk="1" hangingPunct="1">
              <a:defRPr/>
            </a:pPr>
            <a:r>
              <a:rPr lang="en-US" dirty="0"/>
              <a:t>Assistant instructors, demonstrators</a:t>
            </a:r>
          </a:p>
          <a:p>
            <a:pPr eaLnBrk="1" hangingPunct="1">
              <a:defRPr/>
            </a:pPr>
            <a:r>
              <a:rPr lang="en-US" dirty="0"/>
              <a:t>Role players, corpsman</a:t>
            </a:r>
          </a:p>
          <a:p>
            <a:pPr eaLnBrk="1" hangingPunct="1">
              <a:defRPr/>
            </a:pPr>
            <a:r>
              <a:rPr lang="en-US" dirty="0"/>
              <a:t>Instructor brief</a:t>
            </a:r>
          </a:p>
          <a:p>
            <a:pPr eaLnBrk="1" hangingPunct="1">
              <a:defRPr/>
            </a:pPr>
            <a:r>
              <a:rPr lang="en-US" dirty="0"/>
              <a:t>Walk though prior to lesson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>
            <a:extLst>
              <a:ext uri="{FF2B5EF4-FFF2-40B4-BE49-F238E27FC236}">
                <a16:creationId xmlns:a16="http://schemas.microsoft.com/office/drawing/2014/main" id="{7CEAD57B-5E21-327F-5696-7690B8A6B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E7106FC-447D-4230-A8FB-D1772078C58A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A8494340-BBBE-73B2-6D1D-BF33B1CCAF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758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  <p:sp>
        <p:nvSpPr>
          <p:cNvPr id="20484" name="Rectangle 2">
            <a:extLst>
              <a:ext uri="{FF2B5EF4-FFF2-40B4-BE49-F238E27FC236}">
                <a16:creationId xmlns:a16="http://schemas.microsoft.com/office/drawing/2014/main" id="{0138F5BA-2F4E-B642-2536-2171855F36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PREPARE THE INSTRUCTIONAL ENVIRONMENT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F41EC839-1FAD-A323-8B46-7EA0EB681E01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Prepare Student Materials</a:t>
            </a:r>
          </a:p>
          <a:p>
            <a:pPr eaLnBrk="1" hangingPunct="1">
              <a:defRPr/>
            </a:pPr>
            <a:r>
              <a:rPr lang="en-US" dirty="0"/>
              <a:t>All materials available</a:t>
            </a:r>
          </a:p>
          <a:p>
            <a:pPr eaLnBrk="1" hangingPunct="1">
              <a:defRPr/>
            </a:pPr>
            <a:r>
              <a:rPr lang="en-US" dirty="0"/>
              <a:t>Student outlines</a:t>
            </a:r>
          </a:p>
          <a:p>
            <a:pPr eaLnBrk="1" hangingPunct="1">
              <a:defRPr/>
            </a:pPr>
            <a:r>
              <a:rPr lang="en-US" dirty="0"/>
              <a:t>Supplemental materials</a:t>
            </a:r>
          </a:p>
          <a:p>
            <a:pPr eaLnBrk="1" hangingPunct="1">
              <a:defRPr/>
            </a:pPr>
            <a:endParaRPr lang="en-US" dirty="0"/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Personal Appearance</a:t>
            </a:r>
            <a:endParaRPr lang="en-US" dirty="0"/>
          </a:p>
          <a:p>
            <a:pPr eaLnBrk="1" hangingPunct="1">
              <a:defRPr/>
            </a:pPr>
            <a:r>
              <a:rPr lang="en-US" dirty="0"/>
              <a:t>Look in the mirror</a:t>
            </a:r>
          </a:p>
          <a:p>
            <a:pPr eaLnBrk="1" hangingPunct="1">
              <a:defRPr/>
            </a:pPr>
            <a:r>
              <a:rPr lang="en-US" dirty="0"/>
              <a:t>Neat and professional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2A20F44D-85CD-1971-5FC8-EB19B9FFEE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762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en-US" sz="4800" b="1">
                <a:solidFill>
                  <a:srgbClr val="808000"/>
                </a:solidFill>
              </a:rPr>
              <a:t>OVERVIEW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C64A0BE-CBB8-9134-C96F-B7F2690F48F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2000" y="1600200"/>
            <a:ext cx="8229600" cy="2209800"/>
          </a:xfrm>
        </p:spPr>
        <p:txBody>
          <a:bodyPr/>
          <a:lstStyle/>
          <a:p>
            <a:pPr eaLnBrk="1" hangingPunct="1"/>
            <a:r>
              <a:rPr lang="en-US" altLang="en-US"/>
              <a:t>Review Lesson Materials</a:t>
            </a:r>
          </a:p>
          <a:p>
            <a:pPr eaLnBrk="1" hangingPunct="1"/>
            <a:r>
              <a:rPr lang="en-US" altLang="en-US"/>
              <a:t>Conduct Rehearsals</a:t>
            </a:r>
          </a:p>
          <a:p>
            <a:pPr eaLnBrk="1" hangingPunct="1"/>
            <a:r>
              <a:rPr lang="en-US" altLang="en-US"/>
              <a:t>Prepare the Instructional Environment</a:t>
            </a:r>
          </a:p>
        </p:txBody>
      </p:sp>
      <p:sp>
        <p:nvSpPr>
          <p:cNvPr id="3076" name="Slide Number Placeholder 5">
            <a:extLst>
              <a:ext uri="{FF2B5EF4-FFF2-40B4-BE49-F238E27FC236}">
                <a16:creationId xmlns:a16="http://schemas.microsoft.com/office/drawing/2014/main" id="{958C130A-0026-7FFB-381F-B132D926B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6CBCB5E7-F0ED-4721-8884-B62A0ED7AC86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400"/>
          </a:p>
        </p:txBody>
      </p:sp>
      <p:sp>
        <p:nvSpPr>
          <p:cNvPr id="4101" name="Text Box 4">
            <a:extLst>
              <a:ext uri="{FF2B5EF4-FFF2-40B4-BE49-F238E27FC236}">
                <a16:creationId xmlns:a16="http://schemas.microsoft.com/office/drawing/2014/main" id="{3E507411-78D9-E9B5-A174-D8068863D9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6613525"/>
            <a:ext cx="17113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Reviewing Lesson Material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78F0294C-89E1-96FE-6A6B-2F15BF884B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21507" name="Slide Number Placeholder 5">
            <a:extLst>
              <a:ext uri="{FF2B5EF4-FFF2-40B4-BE49-F238E27FC236}">
                <a16:creationId xmlns:a16="http://schemas.microsoft.com/office/drawing/2014/main" id="{4027DBC0-DE06-67F8-BD9E-B2A3D41B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0C1012FE-2A7E-4864-86C3-04E5AB4672AE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DD6F7AE1-17F2-BFF0-DBA4-C9C6925283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6613525"/>
            <a:ext cx="6048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Review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DB9F6399-D374-4DEF-BCE1-2E05F0BF7E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762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en-US" sz="4800" b="1">
                <a:solidFill>
                  <a:srgbClr val="808000"/>
                </a:solidFill>
              </a:rPr>
              <a:t>REVIEW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EE4EB8C0-CB33-30BB-FCA7-B9F8CCF8A89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2000" y="1600200"/>
            <a:ext cx="8229600" cy="2209800"/>
          </a:xfrm>
        </p:spPr>
        <p:txBody>
          <a:bodyPr/>
          <a:lstStyle/>
          <a:p>
            <a:pPr eaLnBrk="1" hangingPunct="1"/>
            <a:r>
              <a:rPr lang="en-US" altLang="en-US"/>
              <a:t>Review Lesson Materials</a:t>
            </a:r>
          </a:p>
          <a:p>
            <a:pPr eaLnBrk="1" hangingPunct="1"/>
            <a:r>
              <a:rPr lang="en-US" altLang="en-US"/>
              <a:t>Conduct Rehearsals</a:t>
            </a:r>
          </a:p>
          <a:p>
            <a:pPr eaLnBrk="1" hangingPunct="1"/>
            <a:r>
              <a:rPr lang="en-US" altLang="en-US"/>
              <a:t>Prepare the Instructional Environment</a:t>
            </a:r>
          </a:p>
        </p:txBody>
      </p:sp>
      <p:sp>
        <p:nvSpPr>
          <p:cNvPr id="22532" name="Slide Number Placeholder 5">
            <a:extLst>
              <a:ext uri="{FF2B5EF4-FFF2-40B4-BE49-F238E27FC236}">
                <a16:creationId xmlns:a16="http://schemas.microsoft.com/office/drawing/2014/main" id="{F879F1EA-1506-90F6-8DF3-E5F120B22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602CB167-6FB2-42C0-843F-FC763F647B13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400"/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405C8F07-3216-E4F6-E812-4AEF288B81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6613525"/>
            <a:ext cx="13335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Practical Application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949876CB-60FD-E625-4C98-1527202CAB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PRACTICAL APPLICATION</a:t>
            </a:r>
          </a:p>
        </p:txBody>
      </p:sp>
      <p:sp>
        <p:nvSpPr>
          <p:cNvPr id="23555" name="Slide Number Placeholder 5">
            <a:extLst>
              <a:ext uri="{FF2B5EF4-FFF2-40B4-BE49-F238E27FC236}">
                <a16:creationId xmlns:a16="http://schemas.microsoft.com/office/drawing/2014/main" id="{E5E85298-04B0-296B-F1C0-367935693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50B6AEC-1A97-45CA-AE9F-13B76D24C082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0797001E-0A21-E2CB-B600-044ED140F3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6613525"/>
            <a:ext cx="758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3">
            <a:extLst>
              <a:ext uri="{FF2B5EF4-FFF2-40B4-BE49-F238E27FC236}">
                <a16:creationId xmlns:a16="http://schemas.microsoft.com/office/drawing/2014/main" id="{E9E41FEE-F898-9D0F-4821-210580CD7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333EA36-13F2-4856-982A-DD79FE11144E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F87833BC-216A-EED5-31EF-6B9D3C912E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6668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Review Training Schedule</a:t>
            </a:r>
          </a:p>
        </p:txBody>
      </p:sp>
      <p:sp>
        <p:nvSpPr>
          <p:cNvPr id="4100" name="Rectangle 2">
            <a:extLst>
              <a:ext uri="{FF2B5EF4-FFF2-40B4-BE49-F238E27FC236}">
                <a16:creationId xmlns:a16="http://schemas.microsoft.com/office/drawing/2014/main" id="{42D1FEE1-487D-8394-B80C-42DEEE4FA3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825" y="28956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REVIEW LESSON MATERIALS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>
            <a:extLst>
              <a:ext uri="{FF2B5EF4-FFF2-40B4-BE49-F238E27FC236}">
                <a16:creationId xmlns:a16="http://schemas.microsoft.com/office/drawing/2014/main" id="{C6CD78B3-D7FD-D75A-35E1-A2EC1D352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8F30FB7B-E326-45A6-9846-43E52BB38BFC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89585A2F-6A6D-C8C0-780D-02DE0D96A0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5525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Review the Lesson Plan</a:t>
            </a:r>
          </a:p>
        </p:txBody>
      </p:sp>
      <p:sp>
        <p:nvSpPr>
          <p:cNvPr id="5124" name="Rectangle 2">
            <a:extLst>
              <a:ext uri="{FF2B5EF4-FFF2-40B4-BE49-F238E27FC236}">
                <a16:creationId xmlns:a16="http://schemas.microsoft.com/office/drawing/2014/main" id="{CF3DFA9E-4BC5-B3D0-2B4B-0A75BBB20D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REVIEW LESSON MATERIALS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88E219DF-42BE-DCE3-3305-DB4B37376AC9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Review the Training Schedule</a:t>
            </a:r>
          </a:p>
          <a:p>
            <a:pPr eaLnBrk="1" hangingPunct="1">
              <a:defRPr/>
            </a:pPr>
            <a:r>
              <a:rPr lang="en-US" dirty="0"/>
              <a:t>As early a possible</a:t>
            </a:r>
          </a:p>
          <a:p>
            <a:pPr eaLnBrk="1" hangingPunct="1">
              <a:defRPr/>
            </a:pPr>
            <a:r>
              <a:rPr lang="en-US" dirty="0"/>
              <a:t>Deal with conflicts</a:t>
            </a:r>
          </a:p>
          <a:p>
            <a:pPr eaLnBrk="1" hangingPunct="1">
              <a:defRPr/>
            </a:pPr>
            <a:r>
              <a:rPr lang="en-US" dirty="0"/>
              <a:t>Resources</a:t>
            </a:r>
          </a:p>
          <a:p>
            <a:pPr eaLnBrk="1" hangingPunct="1">
              <a:defRPr/>
            </a:pPr>
            <a:r>
              <a:rPr lang="en-US" dirty="0"/>
              <a:t>Rehearsals</a:t>
            </a:r>
          </a:p>
          <a:p>
            <a:pPr eaLnBrk="1" hangingPunct="1">
              <a:defRPr/>
            </a:pPr>
            <a:r>
              <a:rPr lang="en-US" dirty="0"/>
              <a:t>Administrative requirements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>
            <a:extLst>
              <a:ext uri="{FF2B5EF4-FFF2-40B4-BE49-F238E27FC236}">
                <a16:creationId xmlns:a16="http://schemas.microsoft.com/office/drawing/2014/main" id="{7F725B67-EB0C-4208-06FD-162410C59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2CE5B68-BED0-41E4-AF2C-1F9E7C37B0D4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62B243D2-9395-BE68-0E35-8D78012B20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631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Review Student Materials</a:t>
            </a:r>
          </a:p>
        </p:txBody>
      </p:sp>
      <p:sp>
        <p:nvSpPr>
          <p:cNvPr id="6148" name="Rectangle 2">
            <a:extLst>
              <a:ext uri="{FF2B5EF4-FFF2-40B4-BE49-F238E27FC236}">
                <a16:creationId xmlns:a16="http://schemas.microsoft.com/office/drawing/2014/main" id="{21D6093A-A2AC-D797-34FD-159C7D9A1E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REVIEW LESSON MATERIALS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F0BDCE4F-D7E2-A21A-DAA6-EC38D09A45BA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Review the Lesson Plan</a:t>
            </a:r>
          </a:p>
          <a:p>
            <a:pPr eaLnBrk="1" hangingPunct="1">
              <a:defRPr/>
            </a:pPr>
            <a:r>
              <a:rPr lang="en-US" dirty="0"/>
              <a:t>Learning Objectives</a:t>
            </a:r>
          </a:p>
          <a:p>
            <a:pPr eaLnBrk="1" hangingPunct="1">
              <a:defRPr/>
            </a:pPr>
            <a:r>
              <a:rPr lang="en-US" dirty="0"/>
              <a:t>Personalization</a:t>
            </a:r>
          </a:p>
          <a:p>
            <a:pPr eaLnBrk="1" hangingPunct="1">
              <a:defRPr/>
            </a:pPr>
            <a:r>
              <a:rPr lang="en-US" dirty="0"/>
              <a:t>Subject matter detail</a:t>
            </a:r>
          </a:p>
          <a:p>
            <a:pPr eaLnBrk="1" hangingPunct="1">
              <a:defRPr/>
            </a:pPr>
            <a:r>
              <a:rPr lang="en-US" dirty="0"/>
              <a:t>Instructional techniques</a:t>
            </a:r>
          </a:p>
          <a:p>
            <a:pPr eaLnBrk="1" hangingPunct="1">
              <a:defRPr/>
            </a:pPr>
            <a:r>
              <a:rPr lang="en-US" dirty="0"/>
              <a:t>Personal experience</a:t>
            </a:r>
          </a:p>
          <a:p>
            <a:pPr eaLnBrk="1" hangingPunct="1">
              <a:defRPr/>
            </a:pPr>
            <a:r>
              <a:rPr lang="en-US" dirty="0"/>
              <a:t>Examples and analogies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3">
            <a:extLst>
              <a:ext uri="{FF2B5EF4-FFF2-40B4-BE49-F238E27FC236}">
                <a16:creationId xmlns:a16="http://schemas.microsoft.com/office/drawing/2014/main" id="{D27A1777-B628-C65E-1F44-2D6315064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ACD7FEE-DD80-4423-B25B-7B51B7DB2E6A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EEA72620-014E-8284-BB19-2F96CBF27B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5430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Review Media &amp; ORAW</a:t>
            </a:r>
          </a:p>
        </p:txBody>
      </p:sp>
      <p:sp>
        <p:nvSpPr>
          <p:cNvPr id="7172" name="Rectangle 2">
            <a:extLst>
              <a:ext uri="{FF2B5EF4-FFF2-40B4-BE49-F238E27FC236}">
                <a16:creationId xmlns:a16="http://schemas.microsoft.com/office/drawing/2014/main" id="{063D7651-32E5-3933-2589-A49B2FC485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REVIEW LESSON MATERIALS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46465566-63A3-257E-BFCF-B31D2B234ED5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Review Student Materials</a:t>
            </a:r>
          </a:p>
          <a:p>
            <a:pPr eaLnBrk="1" hangingPunct="1">
              <a:defRPr/>
            </a:pPr>
            <a:r>
              <a:rPr lang="en-US" dirty="0"/>
              <a:t>Tools that assist the instructor</a:t>
            </a:r>
          </a:p>
          <a:p>
            <a:pPr eaLnBrk="1" hangingPunct="1">
              <a:defRPr/>
            </a:pPr>
            <a:r>
              <a:rPr lang="en-US" dirty="0"/>
              <a:t>Master Lesson File (MLF)</a:t>
            </a:r>
          </a:p>
          <a:p>
            <a:pPr eaLnBrk="1" hangingPunct="1">
              <a:defRPr/>
            </a:pPr>
            <a:r>
              <a:rPr lang="en-US" dirty="0"/>
              <a:t>Student outline</a:t>
            </a:r>
          </a:p>
          <a:p>
            <a:pPr lvl="1" eaLnBrk="1" hangingPunct="1">
              <a:defRPr/>
            </a:pPr>
            <a:r>
              <a:rPr lang="en-US" dirty="0"/>
              <a:t>Supports instruction</a:t>
            </a:r>
          </a:p>
          <a:p>
            <a:pPr eaLnBrk="1" hangingPunct="1">
              <a:defRPr/>
            </a:pPr>
            <a:r>
              <a:rPr lang="en-US" dirty="0"/>
              <a:t>Supplemental material</a:t>
            </a:r>
          </a:p>
          <a:p>
            <a:pPr lvl="1" eaLnBrk="1" hangingPunct="1">
              <a:defRPr/>
            </a:pPr>
            <a:r>
              <a:rPr lang="en-US" dirty="0"/>
              <a:t>Handouts, articles, references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>
            <a:extLst>
              <a:ext uri="{FF2B5EF4-FFF2-40B4-BE49-F238E27FC236}">
                <a16:creationId xmlns:a16="http://schemas.microsoft.com/office/drawing/2014/main" id="{DDA46C9A-9662-15ED-EFD4-192E6D682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757F272-A543-432A-AD40-731A78A7DA7B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E476B37A-6A31-3D31-D5B1-7FC53343F7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736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Review IPG &amp; Student Test</a:t>
            </a:r>
          </a:p>
        </p:txBody>
      </p:sp>
      <p:sp>
        <p:nvSpPr>
          <p:cNvPr id="8196" name="Rectangle 2">
            <a:extLst>
              <a:ext uri="{FF2B5EF4-FFF2-40B4-BE49-F238E27FC236}">
                <a16:creationId xmlns:a16="http://schemas.microsoft.com/office/drawing/2014/main" id="{C73F6DCF-8D21-2B4D-1549-04313C0234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REVIEW LESSON MATERIALS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3562C70C-2841-DBCC-3B76-C7E58509E72F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Review Media</a:t>
            </a:r>
          </a:p>
          <a:p>
            <a:pPr eaLnBrk="1" hangingPunct="1">
              <a:defRPr/>
            </a:pPr>
            <a:r>
              <a:rPr lang="en-US" dirty="0"/>
              <a:t>Matches lesson plan</a:t>
            </a:r>
          </a:p>
          <a:p>
            <a:pPr eaLnBrk="1" hangingPunct="1">
              <a:defRPr/>
            </a:pPr>
            <a:r>
              <a:rPr lang="en-US" dirty="0"/>
              <a:t>Easily visible</a:t>
            </a:r>
          </a:p>
          <a:p>
            <a:pPr eaLnBrk="1" hangingPunct="1">
              <a:defRPr/>
            </a:pPr>
            <a:endParaRPr lang="en-US" dirty="0"/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Review Operation Risk Assessment Worksheet (ORAW)</a:t>
            </a:r>
            <a:endParaRPr lang="en-US" dirty="0"/>
          </a:p>
          <a:p>
            <a:pPr eaLnBrk="1" hangingPunct="1">
              <a:defRPr/>
            </a:pPr>
            <a:r>
              <a:rPr lang="en-US" dirty="0"/>
              <a:t>Cease training criteria</a:t>
            </a:r>
          </a:p>
          <a:p>
            <a:pPr eaLnBrk="1" hangingPunct="1">
              <a:defRPr/>
            </a:pPr>
            <a:r>
              <a:rPr lang="en-US" dirty="0"/>
              <a:t>Problems must be addressed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>
            <a:extLst>
              <a:ext uri="{FF2B5EF4-FFF2-40B4-BE49-F238E27FC236}">
                <a16:creationId xmlns:a16="http://schemas.microsoft.com/office/drawing/2014/main" id="{01F76011-64FF-891D-7F1D-6123700E0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790C369-1981-4A0A-921B-ABA84AB7AFD3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400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B22FB35A-28C5-F6D7-4AE0-1BC110FD3B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758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  <p:sp>
        <p:nvSpPr>
          <p:cNvPr id="9220" name="Rectangle 2">
            <a:extLst>
              <a:ext uri="{FF2B5EF4-FFF2-40B4-BE49-F238E27FC236}">
                <a16:creationId xmlns:a16="http://schemas.microsoft.com/office/drawing/2014/main" id="{13DAEB34-B91D-C1ED-E1EE-B8C8EC0A44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808000"/>
                </a:solidFill>
              </a:rPr>
              <a:t>REVIEW LESSON MATERIALS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F0B7003C-3A98-0E11-44B3-AA072B4C97EA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524000"/>
            <a:ext cx="8229600" cy="50895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Review Instructor Preparation Guide (IPG)</a:t>
            </a:r>
          </a:p>
          <a:p>
            <a:pPr eaLnBrk="1" hangingPunct="1">
              <a:defRPr/>
            </a:pPr>
            <a:r>
              <a:rPr lang="en-US" dirty="0"/>
              <a:t>Element of the MLF</a:t>
            </a:r>
          </a:p>
          <a:p>
            <a:pPr eaLnBrk="1" hangingPunct="1">
              <a:defRPr/>
            </a:pPr>
            <a:r>
              <a:rPr lang="en-US" dirty="0"/>
              <a:t>Lesson information</a:t>
            </a:r>
          </a:p>
          <a:p>
            <a:pPr eaLnBrk="1" hangingPunct="1">
              <a:defRPr/>
            </a:pPr>
            <a:r>
              <a:rPr lang="en-US" dirty="0"/>
              <a:t>Required resources</a:t>
            </a:r>
          </a:p>
          <a:p>
            <a:pPr eaLnBrk="1" hangingPunct="1">
              <a:defRPr/>
            </a:pPr>
            <a:endParaRPr lang="en-US" dirty="0"/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Review Student Test</a:t>
            </a:r>
            <a:endParaRPr lang="en-US" dirty="0"/>
          </a:p>
          <a:p>
            <a:pPr eaLnBrk="1" hangingPunct="1">
              <a:defRPr/>
            </a:pPr>
            <a:r>
              <a:rPr lang="en-US" dirty="0"/>
              <a:t>Understand how students are evaluated</a:t>
            </a:r>
          </a:p>
          <a:p>
            <a:pPr eaLnBrk="1" hangingPunct="1">
              <a:defRPr/>
            </a:pPr>
            <a:r>
              <a:rPr lang="en-US" dirty="0"/>
              <a:t>NEVER teach test questions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4DE26582-62B6-A0CC-F625-CCF499FC58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10243" name="Slide Number Placeholder 5">
            <a:extLst>
              <a:ext uri="{FF2B5EF4-FFF2-40B4-BE49-F238E27FC236}">
                <a16:creationId xmlns:a16="http://schemas.microsoft.com/office/drawing/2014/main" id="{24D81D5C-D127-2E39-2F5B-116DB295E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9C47F3F3-F09B-47C7-AC88-B8D7FD4FC8B9}" type="slidenum">
              <a:rPr lang="en-US" altLang="en-US" sz="1400"/>
              <a:pPr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400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85D87CAF-4203-2990-D2CF-BAAB38C0E8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6613525"/>
            <a:ext cx="13398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Conduct Rehearsals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LongProperties xmlns="http://schemas.microsoft.com/office/2006/metadata/longPropertie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C984713177D64BA47D1778D0A588D7" ma:contentTypeVersion="26" ma:contentTypeDescription="Create a new document." ma:contentTypeScope="" ma:versionID="28866ba06c78696bb2517380d0e937e1">
  <xsd:schema xmlns:xsd="http://www.w3.org/2001/XMLSchema" xmlns:xs="http://www.w3.org/2001/XMLSchema" xmlns:p="http://schemas.microsoft.com/office/2006/metadata/properties" xmlns:ns1="http://schemas.microsoft.com/sharepoint/v3" xmlns:ns2="0eb0d1cb-3530-4b7f-bb89-a508544b11ee" xmlns:ns3="6b9264be-5619-4c78-9ef0-2c96fbb997d9" targetNamespace="http://schemas.microsoft.com/office/2006/metadata/properties" ma:root="true" ma:fieldsID="6f90f7a3b09168658a1e729af11e4d8d" ns1:_="" ns2:_="" ns3:_="">
    <xsd:import namespace="http://schemas.microsoft.com/sharepoint/v3"/>
    <xsd:import namespace="0eb0d1cb-3530-4b7f-bb89-a508544b11ee"/>
    <xsd:import namespace="6b9264be-5619-4c78-9ef0-2c96fbb997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Location" minOccurs="0"/>
                <xsd:element ref="ns2:MediaLengthInSeconds" minOccurs="0"/>
                <xsd:element ref="ns2:Order0" minOccurs="0"/>
                <xsd:element ref="ns2:MediaServiceBillingMetadata" minOccurs="0"/>
                <xsd:element ref="ns2:Order1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b0d1cb-3530-4b7f-bb89-a508544b11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1c7be36e-9551-4638-a550-39ad8744497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Order0" ma:index="25" nillable="true" ma:displayName="Order" ma:default="1" ma:format="Dropdown" ma:internalName="Order0" ma:percentage="FALSE">
      <xsd:simpleType>
        <xsd:restriction base="dms:Number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Order1" ma:index="27" nillable="true" ma:displayName="Order 1" ma:format="Dropdown" ma:internalName="Order1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9264be-5619-4c78-9ef0-2c96fbb997d9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6be07f68-660b-4900-9d0d-f6888189d469}" ma:internalName="TaxCatchAll" ma:showField="CatchAllData" ma:web="6b9264be-5619-4c78-9ef0-2c96fbb997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4DA0F7440DF44BAD0BFFAC96324537" ma:contentTypeVersion="3" ma:contentTypeDescription="Create a new document." ma:contentTypeScope="" ma:versionID="7f14f1ae986cc8286da7db0719b7d518">
  <xsd:schema xmlns:xsd="http://www.w3.org/2001/XMLSchema" xmlns:xs="http://www.w3.org/2001/XMLSchema" xmlns:p="http://schemas.microsoft.com/office/2006/metadata/properties" xmlns:ns2="9b986d9c-99d4-48e2-9cad-3483b6f9665d" xmlns:ns3="fc6dd94e-a541-4c0f-9cd7-61b061ce3513" targetNamespace="http://schemas.microsoft.com/office/2006/metadata/properties" ma:root="true" ma:fieldsID="8200198553b51f2a286c7666c541c8a6" ns2:_="" ns3:_="">
    <xsd:import namespace="9b986d9c-99d4-48e2-9cad-3483b6f9665d"/>
    <xsd:import namespace="fc6dd94e-a541-4c0f-9cd7-61b061ce351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Lesson" minOccurs="0"/>
                <xsd:element ref="ns3:Public_x0020_Category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986d9c-99d4-48e2-9cad-3483b6f9665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6dd94e-a541-4c0f-9cd7-61b061ce3513" elementFormDefault="qualified">
    <xsd:import namespace="http://schemas.microsoft.com/office/2006/documentManagement/types"/>
    <xsd:import namespace="http://schemas.microsoft.com/office/infopath/2007/PartnerControls"/>
    <xsd:element name="Lesson" ma:index="11" nillable="true" ma:displayName="Lesson" ma:format="Dropdown" ma:internalName="Lesson">
      <xsd:simpleType>
        <xsd:restriction base="dms:Choice">
          <xsd:enumeration value="MAIB1000 Anatomy and Physiology"/>
          <xsd:enumeration value="MAIB1005 Prepare for Instruction"/>
          <xsd:enumeration value="MAIB1010 Deliver a MCMAP Period of Instruction"/>
          <xsd:enumeration value="MAIB1015 Maintain MCMAP Records"/>
          <xsd:enumeration value="MAIB1020 Free Sparring"/>
          <xsd:enumeration value="MAIB1025 Conduct Risk Management"/>
          <xsd:enumeration value="MAIB1030 The Components of Wellness"/>
          <xsd:enumeration value="MAIB1035LP Employ the Continuum of Force"/>
          <xsd:enumeration value="MAIB1040LP History and Structure of MCMAP"/>
          <xsd:enumeration value="MAIB1045 Administer Belt Ranking Achievement Test"/>
          <xsd:enumeration value="MAIB1050LP MCMAP Methodology"/>
          <xsd:enumeration value="MAIB1055 Human Dimensions of Combat"/>
          <xsd:enumeration value="MAIB1060 MCMAP Combat Conditioning"/>
          <xsd:enumeration value="MAIB1065 Sustainment and Integration"/>
        </xsd:restriction>
      </xsd:simpleType>
    </xsd:element>
    <xsd:element name="Public_x0020_Category" ma:index="12" ma:displayName="Category" ma:format="Dropdown" ma:internalName="Public_x0020_Category">
      <xsd:simpleType>
        <xsd:restriction base="dms:Choice">
          <xsd:enumeration value="2nd-4th Degree Material"/>
          <xsd:enumeration value="Administrative Material"/>
          <xsd:enumeration value="Reference Material"/>
          <xsd:enumeration value="Performance Evaluation Checklists"/>
          <xsd:enumeration value="MAI Books"/>
          <xsd:enumeration value="MAI Course IPG's"/>
          <xsd:enumeration value="MAI Course Lesson Plans"/>
          <xsd:enumeration value="MAI Course Student Outlines"/>
          <xsd:enumeration value="MAI Course Media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0eb0d1cb-3530-4b7f-bb89-a508544b11ee">
      <Terms xmlns="http://schemas.microsoft.com/office/infopath/2007/PartnerControls"/>
    </lcf76f155ced4ddcb4097134ff3c332f>
    <_ip_UnifiedCompliancePolicyProperties xmlns="http://schemas.microsoft.com/sharepoint/v3" xsi:nil="true"/>
    <TaxCatchAll xmlns="6b9264be-5619-4c78-9ef0-2c96fbb997d9" xsi:nil="true"/>
    <Order0 xmlns="0eb0d1cb-3530-4b7f-bb89-a508544b11ee">1</Order0>
    <Order1 xmlns="0eb0d1cb-3530-4b7f-bb89-a508544b11ee" xsi:nil="true"/>
  </documentManagement>
</p:properties>
</file>

<file path=customXml/itemProps1.xml><?xml version="1.0" encoding="utf-8"?>
<ds:datastoreItem xmlns:ds="http://schemas.openxmlformats.org/officeDocument/2006/customXml" ds:itemID="{D505656D-F3F5-4B74-B036-460D25CF7A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1A4341F-844D-44AF-AEE4-3D69E824A957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D10FEF1B-BD02-46D9-8B6F-B5B9AED78136}"/>
</file>

<file path=customXml/itemProps4.xml><?xml version="1.0" encoding="utf-8"?>
<ds:datastoreItem xmlns:ds="http://schemas.openxmlformats.org/officeDocument/2006/customXml" ds:itemID="{3E111CAD-4A35-4F9B-AA4A-4F17FDA0D3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b986d9c-99d4-48e2-9cad-3483b6f9665d"/>
    <ds:schemaRef ds:uri="fc6dd94e-a541-4c0f-9cd7-61b061ce351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1CDBADF8-D73D-45F4-ABC4-6078B963DB24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5584</TotalTime>
  <Words>414</Words>
  <Application>Microsoft Office PowerPoint</Application>
  <PresentationFormat>On-screen Show (4:3)</PresentationFormat>
  <Paragraphs>158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1_Default Design</vt:lpstr>
      <vt:lpstr>PowerPoint Presentation</vt:lpstr>
      <vt:lpstr>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  <vt:lpstr>PowerPoint Presentation</vt:lpstr>
      <vt:lpstr>PowerPoint Presentation</vt:lpstr>
      <vt:lpstr>PowerPoint Presentation</vt:lpstr>
      <vt:lpstr>PowerPoint Presentation</vt:lpstr>
      <vt:lpstr>QUESTIONS?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  <vt:lpstr>REVIEW</vt:lpstr>
      <vt:lpstr>PRACTICAL APPLICATION</vt:lpstr>
    </vt:vector>
  </TitlesOfParts>
  <Company>TBS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PENSAK</dc:creator>
  <cp:lastModifiedBy>Steven Sgt Burrell A.</cp:lastModifiedBy>
  <cp:revision>255</cp:revision>
  <cp:lastPrinted>2014-11-13T20:31:38Z</cp:lastPrinted>
  <dcterms:created xsi:type="dcterms:W3CDTF">2000-10-15T12:17:48Z</dcterms:created>
  <dcterms:modified xsi:type="dcterms:W3CDTF">2023-06-21T13:06:19Z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JP3W3T2S65KT-962-34</vt:lpwstr>
  </property>
  <property fmtid="{D5CDD505-2E9C-101B-9397-08002B2CF9AE}" pid="3" name="_dlc_DocIdItemGuid">
    <vt:lpwstr>8f117341-d6fa-4e82-a76f-60f9695c21fc</vt:lpwstr>
  </property>
  <property fmtid="{D5CDD505-2E9C-101B-9397-08002B2CF9AE}" pid="4" name="_dlc_DocIdUrl">
    <vt:lpwstr>https://vce.tecom.usmc.mil/sites/trngcmd/tbs/tbsmace/_layouts/DocIdRedir.aspx?ID=JP3W3T2S65KT-962-34, JP3W3T2S65KT-962-34</vt:lpwstr>
  </property>
  <property fmtid="{D5CDD505-2E9C-101B-9397-08002B2CF9AE}" pid="5" name="Catagory">
    <vt:lpwstr>Curriculum Materials</vt:lpwstr>
  </property>
  <property fmtid="{D5CDD505-2E9C-101B-9397-08002B2CF9AE}" pid="6" name="Lesson">
    <vt:lpwstr>MAIB1005 Prepare for Instruction</vt:lpwstr>
  </property>
  <property fmtid="{D5CDD505-2E9C-101B-9397-08002B2CF9AE}" pid="7" name="Public Category">
    <vt:lpwstr>MAI Course Media</vt:lpwstr>
  </property>
  <property fmtid="{D5CDD505-2E9C-101B-9397-08002B2CF9AE}" pid="8" name="display_urn:schemas-microsoft-com:office:office#Editor">
    <vt:lpwstr>Hodgdon SSgt Andrew C</vt:lpwstr>
  </property>
  <property fmtid="{D5CDD505-2E9C-101B-9397-08002B2CF9AE}" pid="9" name="xd_Signature">
    <vt:lpwstr/>
  </property>
  <property fmtid="{D5CDD505-2E9C-101B-9397-08002B2CF9AE}" pid="10" name="TemplateUrl">
    <vt:lpwstr/>
  </property>
  <property fmtid="{D5CDD505-2E9C-101B-9397-08002B2CF9AE}" pid="11" name="xd_ProgID">
    <vt:lpwstr/>
  </property>
  <property fmtid="{D5CDD505-2E9C-101B-9397-08002B2CF9AE}" pid="12" name="_dlc_DocIdPersistId">
    <vt:lpwstr/>
  </property>
  <property fmtid="{D5CDD505-2E9C-101B-9397-08002B2CF9AE}" pid="13" name="display_urn:schemas-microsoft-com:office:office#Author">
    <vt:lpwstr>Hodgdon SSgt Andrew C</vt:lpwstr>
  </property>
  <property fmtid="{D5CDD505-2E9C-101B-9397-08002B2CF9AE}" pid="14" name="_SourceUrl">
    <vt:lpwstr/>
  </property>
  <property fmtid="{D5CDD505-2E9C-101B-9397-08002B2CF9AE}" pid="15" name="_SharedFileIndex">
    <vt:lpwstr/>
  </property>
  <property fmtid="{D5CDD505-2E9C-101B-9397-08002B2CF9AE}" pid="16" name="display_urn">
    <vt:lpwstr>Hodgdon SSgt Andrew C</vt:lpwstr>
  </property>
  <property fmtid="{D5CDD505-2E9C-101B-9397-08002B2CF9AE}" pid="17" name="ContentTypeId">
    <vt:lpwstr>0x01010024C984713177D64BA47D1778D0A588D7</vt:lpwstr>
  </property>
</Properties>
</file>